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88" r:id="rId4"/>
    <p:sldId id="289" r:id="rId5"/>
    <p:sldId id="260" r:id="rId6"/>
    <p:sldId id="261" r:id="rId7"/>
    <p:sldId id="266" r:id="rId8"/>
    <p:sldId id="281" r:id="rId9"/>
    <p:sldId id="282" r:id="rId10"/>
    <p:sldId id="283" r:id="rId11"/>
    <p:sldId id="285" r:id="rId12"/>
    <p:sldId id="290" r:id="rId13"/>
    <p:sldId id="284" r:id="rId14"/>
    <p:sldId id="286" r:id="rId15"/>
    <p:sldId id="287" r:id="rId16"/>
    <p:sldId id="291" r:id="rId17"/>
    <p:sldId id="292" r:id="rId18"/>
    <p:sldId id="293" r:id="rId19"/>
    <p:sldId id="294" r:id="rId20"/>
    <p:sldId id="280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21399-306E-45BF-802D-DBCF92EA82B8}" type="datetimeFigureOut">
              <a:rPr lang="pt-BR" smtClean="0"/>
              <a:t>25/04/2017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A8654-9038-46EC-9057-F31DC2145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/>
            </a:r>
            <a:br>
              <a:rPr lang="pt-BR" dirty="0"/>
            </a:br>
            <a:r>
              <a:rPr lang="pt-BR" dirty="0"/>
              <a:t> </a:t>
            </a:r>
            <a:r>
              <a:rPr lang="pt-BR" sz="3600" b="1" dirty="0"/>
              <a:t>APLICATIVO COMPUTACIONAL PARA CÁLCULO DO COEFICIENTE DE </a:t>
            </a:r>
            <a:r>
              <a:rPr lang="pt-BR" sz="3600" b="1" dirty="0" smtClean="0"/>
              <a:t>ARRASTO </a:t>
            </a:r>
            <a:r>
              <a:rPr lang="pt-BR" sz="3600" b="1" dirty="0"/>
              <a:t>DE MINIFOGUETES </a:t>
            </a:r>
            <a:r>
              <a:rPr lang="pt-BR" sz="3600" b="1" dirty="0" smtClean="0"/>
              <a:t/>
            </a:r>
            <a:br>
              <a:rPr lang="pt-BR" sz="3600" b="1" dirty="0" smtClean="0"/>
            </a:br>
            <a:r>
              <a:rPr lang="pt-BR" sz="3600" b="1" dirty="0"/>
              <a:t/>
            </a:r>
            <a:br>
              <a:rPr lang="pt-BR" sz="3600" b="1" dirty="0"/>
            </a:br>
            <a:r>
              <a:rPr lang="pt-BR" sz="5000" b="1" dirty="0" smtClean="0"/>
              <a:t>CD </a:t>
            </a:r>
            <a:r>
              <a:rPr lang="pt-BR" sz="5000" b="1" dirty="0" smtClean="0"/>
              <a:t>2.1</a:t>
            </a:r>
            <a:endParaRPr lang="pt-BR" sz="5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3600" dirty="0" smtClean="0">
                <a:solidFill>
                  <a:schemeClr val="accent2">
                    <a:lumMod val="75000"/>
                  </a:schemeClr>
                </a:solidFill>
              </a:rPr>
              <a:t>GRUPO DE FOGUETES CARL SAGAN</a:t>
            </a:r>
          </a:p>
          <a:p>
            <a:r>
              <a:rPr lang="pt-BR" sz="3600" dirty="0" smtClean="0">
                <a:solidFill>
                  <a:schemeClr val="accent2">
                    <a:lumMod val="75000"/>
                  </a:schemeClr>
                </a:solidFill>
              </a:rPr>
              <a:t>TOBIAS PINHEIRO QUELUZ</a:t>
            </a:r>
          </a:p>
        </p:txBody>
      </p:sp>
    </p:spTree>
    <p:extLst>
      <p:ext uri="{BB962C8B-B14F-4D97-AF65-F5344CB8AC3E}">
        <p14:creationId xmlns:p14="http://schemas.microsoft.com/office/powerpoint/2010/main" val="397778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838" y="4533900"/>
            <a:ext cx="8695041" cy="20781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/>
          <p:cNvSpPr/>
          <p:nvPr/>
        </p:nvSpPr>
        <p:spPr>
          <a:xfrm>
            <a:off x="1965960" y="1306180"/>
            <a:ext cx="5715000" cy="8538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CD DE PRESSÃO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75939" y="885979"/>
                <a:ext cx="8695041" cy="588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𝐶𝑑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𝑝𝑛𝑎𝑟𝑖𝑧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=0.8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𝐶𝑑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𝑝𝑛𝑎𝑟𝑖𝑧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𝑤𝑒𝑡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den>
                    </m:f>
                  </m:oMath>
                </a14:m>
                <a:endParaRPr lang="pt-BR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𝐶𝑑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𝑝𝑛𝑎𝑟𝑖𝑧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2.1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m:rPr>
                              <m:nor/>
                            </m:rPr>
                            <a:rPr lang="pt-BR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i="1" dirty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𝐶𝑑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𝑝𝑒𝑚𝑝𝑒𝑛𝑎𝑠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−0.417</m:t>
                            </m:r>
                          </m:sup>
                        </m:s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𝑤𝑒𝑡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smtClean="0"/>
                  <a:t> (arredondado)</a:t>
                </a:r>
              </a:p>
              <a:p>
                <a:endParaRPr lang="pt-BR" sz="24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𝐶𝑑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𝑝𝑒𝑚𝑝𝑒𝑛𝑎𝑠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=0.85.</m:t>
                    </m:r>
                    <m:d>
                      <m:dPr>
                        <m:begChr m:val="["/>
                        <m:endChr m:val="]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40</m:t>
                            </m:r>
                          </m:den>
                        </m:f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2.</m:t>
                        </m:r>
                      </m:sup>
                    </m:sSup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𝑤𝑒𝑡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smtClean="0"/>
                  <a:t> (quadrado)</a:t>
                </a:r>
                <a:endParaRPr lang="pt-BR" sz="22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39" y="885979"/>
                <a:ext cx="8695041" cy="5885907"/>
              </a:xfrm>
              <a:prstGeom prst="rect">
                <a:avLst/>
              </a:prstGeom>
              <a:blipFill rotWithShape="0">
                <a:blip r:embed="rId3"/>
                <a:stretch>
                  <a:fillRect r="-7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965960" y="2327564"/>
            <a:ext cx="5715000" cy="863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6"/>
          <p:cNvSpPr/>
          <p:nvPr/>
        </p:nvSpPr>
        <p:spPr>
          <a:xfrm>
            <a:off x="1965960" y="3427226"/>
            <a:ext cx="5715000" cy="8536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04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CD DE PRESSÃO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pic>
        <p:nvPicPr>
          <p:cNvPr id="11" name="Picture 10" descr="C:\Users\Tobias\Documents\Engenharia Mecânica\Iniciação Científica\EVINCI 2015\Relatório Final\Empena_V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18" y="1954674"/>
            <a:ext cx="2810943" cy="22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Tobias\Documents\Engenharia Mecânica\Iniciação Científica\EVINCI 2015\Relatório Final\Nariz_V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96" y="4010891"/>
            <a:ext cx="2920886" cy="240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99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8441" y="2026226"/>
            <a:ext cx="6153923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CD DEVIDO À VARIAÇÃO DE SEÇÃO</a:t>
            </a:r>
            <a:endParaRPr lang="pt-BR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93027" y="2244975"/>
                <a:ext cx="5818910" cy="93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𝐶𝑑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𝑣𝑠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0.85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den>
                              </m:f>
                            </m:e>
                          </m:d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7" y="2244975"/>
                <a:ext cx="5818910" cy="9375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19577" y="2388861"/>
            <a:ext cx="112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1.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8441" y="3904816"/>
            <a:ext cx="6153923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188065" y="4055789"/>
                <a:ext cx="6828082" cy="106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𝐶𝑑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𝑣𝑠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065" y="4055789"/>
                <a:ext cx="6828082" cy="10696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19577" y="4267450"/>
            <a:ext cx="112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425" y="2132393"/>
            <a:ext cx="2732292" cy="1159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8122" y="4029911"/>
            <a:ext cx="2746595" cy="10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7429" y="2545773"/>
            <a:ext cx="6764481" cy="20054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CD DE INTERFERÊNCIA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5037" y="2849382"/>
                <a:ext cx="8282940" cy="287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𝐶𝑑</m:t>
                          </m:r>
                        </m:e>
                        <m:sub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pt-BR" sz="4000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pt-BR" sz="4000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1+2.</m:t>
                          </m:r>
                          <m:f>
                            <m:f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pt-BR" sz="40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2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7" y="2849382"/>
                <a:ext cx="8282940" cy="28737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7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4940" y="2015836"/>
            <a:ext cx="8544826" cy="1413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CD PARASITA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4117" y="2213930"/>
                <a:ext cx="8744780" cy="2992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𝐶𝑑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𝑝𝑎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0.85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den>
                              </m:f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𝑆𝑡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𝑆𝑡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/>
              </a:p>
              <a:p>
                <a:r>
                  <a:rPr lang="pt-BR" sz="2400" dirty="0"/>
                  <a:t> 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=1.3−0.3.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𝐿𝑡𝑏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𝐷𝑒𝑡𝑏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smtClean="0"/>
                  <a:t>;       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=1.0−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𝐿𝑡𝑏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𝐷𝑒𝑡𝑏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2400" dirty="0"/>
                  <a:t> </a:t>
                </a:r>
                <a:endParaRPr lang="pt-BR" sz="22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17" y="2213930"/>
                <a:ext cx="8744780" cy="29924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5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364" y="2293313"/>
            <a:ext cx="9137109" cy="14162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CD TOTAL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968" y="2641891"/>
                <a:ext cx="9292990" cy="2135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𝐶𝑑</m:t>
                      </m:r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𝐶𝑑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𝐶𝑑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𝐶𝑑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𝐶𝑑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𝐶𝑑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𝑝𝑎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𝐶𝑑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𝑣𝑠</m:t>
                              </m:r>
                            </m:sub>
                          </m:sSub>
                        </m:e>
                      </m:d>
                      <m:r>
                        <a:rPr lang="pt-BR" sz="3200" i="1">
                          <a:latin typeface="Cambria Math" panose="02040503050406030204" pitchFamily="18" charset="0"/>
                        </a:rPr>
                        <m:t>1.05</m:t>
                      </m:r>
                    </m:oMath>
                  </m:oMathPara>
                </a14:m>
                <a:endParaRPr lang="pt-BR" sz="32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/>
              </a:p>
              <a:p>
                <a:r>
                  <a:rPr lang="pt-BR" sz="2400" dirty="0"/>
                  <a:t> </a:t>
                </a:r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8" y="2641891"/>
                <a:ext cx="9292990" cy="21353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25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RESULTADOS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697989"/>
              </p:ext>
            </p:extLst>
          </p:nvPr>
        </p:nvGraphicFramePr>
        <p:xfrm>
          <a:off x="317102" y="1352984"/>
          <a:ext cx="8842663" cy="50789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162"/>
                <a:gridCol w="1431836"/>
                <a:gridCol w="1822168"/>
                <a:gridCol w="2083004"/>
                <a:gridCol w="2077493"/>
              </a:tblGrid>
              <a:tr h="8464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 dirty="0">
                          <a:effectLst/>
                        </a:rPr>
                        <a:t>Minifoguete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Apogeu real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Apogeu Rocksim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Apogeu OpenRocket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Apogeu trajetória1p1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8464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LAE - 44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 dirty="0">
                          <a:effectLst/>
                        </a:rPr>
                        <a:t>318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502,9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349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272,5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8464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Pluto -1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 dirty="0">
                          <a:effectLst/>
                        </a:rPr>
                        <a:t>91,1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 dirty="0">
                          <a:effectLst/>
                        </a:rPr>
                        <a:t>107,0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90,8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90,24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8464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Alfa – 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44,5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 dirty="0">
                          <a:effectLst/>
                        </a:rPr>
                        <a:t>55,6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 dirty="0">
                          <a:effectLst/>
                        </a:rPr>
                        <a:t>47,8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45,57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8464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Alfa - 6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121,1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161,1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 dirty="0">
                          <a:effectLst/>
                        </a:rPr>
                        <a:t>114,0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 dirty="0">
                          <a:effectLst/>
                        </a:rPr>
                        <a:t>110,1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8464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LAE - 22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159,1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209,6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>
                          <a:effectLst/>
                        </a:rPr>
                        <a:t>178,0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0" algn="l"/>
                        </a:tabLst>
                      </a:pPr>
                      <a:r>
                        <a:rPr lang="pt-BR" sz="1800" dirty="0">
                          <a:effectLst/>
                        </a:rPr>
                        <a:t>173,1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32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RESULTADOS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55" y="1436111"/>
            <a:ext cx="6201317" cy="4652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61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EXEMPLOS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38" y="1519238"/>
            <a:ext cx="4720937" cy="42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755" y="0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EXEMPLOS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pic>
        <p:nvPicPr>
          <p:cNvPr id="3074" name="Picture 2" descr="http://4.bp.blogspot.com/-IA1ApYYzi9Y/Vn6nwBLhbkI/AAAAAAAAAdg/lvvpXS_qn0s/s1600/IMG_43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5" y="1257300"/>
            <a:ext cx="4016375" cy="535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87794"/>
            <a:ext cx="8116614" cy="1006475"/>
          </a:xfrm>
        </p:spPr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sp>
        <p:nvSpPr>
          <p:cNvPr id="8" name="TextBox 7"/>
          <p:cNvSpPr txBox="1"/>
          <p:nvPr/>
        </p:nvSpPr>
        <p:spPr>
          <a:xfrm>
            <a:off x="838200" y="1294269"/>
            <a:ext cx="81166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 smtClean="0"/>
              <a:t>A determinação teórica do coeficiente de arrasto não apresenta um modelo matemático padrão definido.</a:t>
            </a:r>
          </a:p>
          <a:p>
            <a:endParaRPr lang="pt-BR" sz="32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 smtClean="0"/>
              <a:t>Os programas computacionais existentes subestimam os valores de </a:t>
            </a:r>
            <a:r>
              <a:rPr lang="pt-BR" sz="3200" dirty="0" err="1" smtClean="0"/>
              <a:t>Cd</a:t>
            </a:r>
            <a:r>
              <a:rPr lang="pt-BR" sz="3200" dirty="0" smtClean="0"/>
              <a:t> .</a:t>
            </a:r>
            <a:endParaRPr lang="pt-BR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32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 smtClean="0"/>
              <a:t>O método de obtenção do coeficiente não é divulgado ou apresentado de forma clara.</a:t>
            </a:r>
          </a:p>
        </p:txBody>
      </p:sp>
    </p:spTree>
    <p:extLst>
      <p:ext uri="{BB962C8B-B14F-4D97-AF65-F5344CB8AC3E}">
        <p14:creationId xmlns:p14="http://schemas.microsoft.com/office/powerpoint/2010/main" val="400528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233800" cy="5200650"/>
          </a:xfrm>
        </p:spPr>
        <p:txBody>
          <a:bodyPr>
            <a:normAutofit fontScale="62500" lnSpcReduction="20000"/>
          </a:bodyPr>
          <a:lstStyle/>
          <a:p>
            <a:r>
              <a:rPr lang="en-US" sz="4000" dirty="0"/>
              <a:t>CANNON, B. </a:t>
            </a:r>
            <a:r>
              <a:rPr lang="en-US" sz="4000" b="1" dirty="0"/>
              <a:t>Model Rocket Simulation with Drag Analysis</a:t>
            </a:r>
            <a:r>
              <a:rPr lang="en-US" sz="4000" dirty="0"/>
              <a:t>, 2004.  </a:t>
            </a:r>
            <a:endParaRPr lang="pt-BR" sz="4000" dirty="0"/>
          </a:p>
          <a:p>
            <a:r>
              <a:rPr lang="en-US" sz="4000" dirty="0"/>
              <a:t>DEMAR, J.S. </a:t>
            </a:r>
            <a:r>
              <a:rPr lang="en-US" sz="4000" b="1" dirty="0"/>
              <a:t>Model Rocket Drag Analysis using a Computerized Wind Tunnel. </a:t>
            </a:r>
            <a:r>
              <a:rPr lang="en-US" sz="4000" dirty="0"/>
              <a:t>NAR research &amp; development report 52094, 1995</a:t>
            </a:r>
            <a:r>
              <a:rPr lang="en-US" sz="4000" dirty="0" smtClean="0"/>
              <a:t>.</a:t>
            </a:r>
            <a:endParaRPr lang="pt-BR" sz="4000" dirty="0" smtClean="0"/>
          </a:p>
          <a:p>
            <a:r>
              <a:rPr lang="en-US" sz="4000" dirty="0" smtClean="0"/>
              <a:t>GREGOREK, G. M. </a:t>
            </a:r>
            <a:r>
              <a:rPr lang="en-US" sz="4000" b="1" dirty="0" smtClean="0"/>
              <a:t>Aerodynamic Drag of Model Rockets . </a:t>
            </a:r>
            <a:r>
              <a:rPr lang="en-US" sz="4000" dirty="0" smtClean="0"/>
              <a:t>Penrose: Estes Industries, 1970. </a:t>
            </a:r>
            <a:endParaRPr lang="pt-BR" sz="4000" dirty="0" smtClean="0"/>
          </a:p>
          <a:p>
            <a:r>
              <a:rPr lang="en-US" sz="4000" dirty="0" smtClean="0"/>
              <a:t>HOERNER</a:t>
            </a:r>
            <a:r>
              <a:rPr lang="en-US" sz="4000" dirty="0"/>
              <a:t>, S.F. </a:t>
            </a:r>
            <a:r>
              <a:rPr lang="en-US" sz="4000" b="1" dirty="0"/>
              <a:t>Fluid-Dynamic Drag: </a:t>
            </a:r>
            <a:r>
              <a:rPr lang="en-US" sz="4000" dirty="0"/>
              <a:t>theoretical, experimental and statistical information. </a:t>
            </a:r>
            <a:r>
              <a:rPr lang="en-US" sz="4000" dirty="0" err="1"/>
              <a:t>Publicado</a:t>
            </a:r>
            <a:r>
              <a:rPr lang="en-US" sz="4000" dirty="0"/>
              <a:t> </a:t>
            </a:r>
            <a:r>
              <a:rPr lang="en-US" sz="4000" dirty="0" err="1"/>
              <a:t>pelo</a:t>
            </a:r>
            <a:r>
              <a:rPr lang="en-US" sz="4000" dirty="0"/>
              <a:t> autor,1965. </a:t>
            </a:r>
            <a:endParaRPr lang="pt-BR" sz="4000" dirty="0"/>
          </a:p>
          <a:p>
            <a:r>
              <a:rPr lang="en-US" sz="4000" dirty="0"/>
              <a:t>HOULT, C.P. </a:t>
            </a:r>
            <a:r>
              <a:rPr lang="en-US" sz="4000" b="1" dirty="0"/>
              <a:t>Drag Coefficient (rev.3.2)</a:t>
            </a:r>
            <a:r>
              <a:rPr lang="en-US" sz="4000" dirty="0"/>
              <a:t>. Rocket Science and Technology, 2013. </a:t>
            </a:r>
            <a:endParaRPr lang="pt-BR" sz="4000" dirty="0"/>
          </a:p>
          <a:p>
            <a:r>
              <a:rPr lang="en-US" sz="4000" dirty="0"/>
              <a:t>NISKANEN, S. </a:t>
            </a:r>
            <a:r>
              <a:rPr lang="en-US" sz="4000" b="1" dirty="0" err="1"/>
              <a:t>OpenRocket</a:t>
            </a:r>
            <a:r>
              <a:rPr lang="en-US" sz="4000" b="1" dirty="0"/>
              <a:t> technical documentation. </a:t>
            </a:r>
            <a:r>
              <a:rPr lang="en-US" sz="4000" dirty="0"/>
              <a:t>2013.</a:t>
            </a:r>
            <a:endParaRPr lang="pt-BR" sz="4000" dirty="0"/>
          </a:p>
          <a:p>
            <a:r>
              <a:rPr lang="en-US" sz="4000" dirty="0"/>
              <a:t>ROGERS, C.E; COOPER, D. </a:t>
            </a:r>
            <a:r>
              <a:rPr lang="en-US" sz="4000" b="1" dirty="0"/>
              <a:t>Rogers </a:t>
            </a:r>
            <a:r>
              <a:rPr lang="en-US" sz="4000" b="1" dirty="0" err="1"/>
              <a:t>Aeroscience</a:t>
            </a:r>
            <a:r>
              <a:rPr lang="en-US" sz="4000" b="1" dirty="0"/>
              <a:t> </a:t>
            </a:r>
            <a:r>
              <a:rPr lang="en-US" sz="4000" b="1" dirty="0" err="1"/>
              <a:t>RASero</a:t>
            </a:r>
            <a:r>
              <a:rPr lang="en-US" sz="4000" b="1" dirty="0"/>
              <a:t> Aerodynamic Analysis and Flight Simulation Program: </a:t>
            </a:r>
            <a:r>
              <a:rPr lang="en-US" sz="4000" dirty="0"/>
              <a:t>Users Manual. </a:t>
            </a:r>
            <a:r>
              <a:rPr lang="en-US" sz="4000" dirty="0" err="1"/>
              <a:t>RASAero</a:t>
            </a:r>
            <a:r>
              <a:rPr lang="en-US" sz="4000" dirty="0"/>
              <a:t>, 2011. </a:t>
            </a:r>
            <a:endParaRPr lang="pt-BR" sz="4000" dirty="0"/>
          </a:p>
          <a:p>
            <a:r>
              <a:rPr lang="en-US" sz="4000" dirty="0"/>
              <a:t>STONEY JR, W.K. </a:t>
            </a:r>
            <a:r>
              <a:rPr lang="en-US" sz="4000" b="1" dirty="0"/>
              <a:t>Collection of zero-lift drag data on bodies of revolution from free-flight investigations. </a:t>
            </a:r>
            <a:r>
              <a:rPr lang="pt-BR" sz="4000" dirty="0"/>
              <a:t>NASA </a:t>
            </a:r>
            <a:r>
              <a:rPr lang="pt-BR" sz="4000" dirty="0" err="1"/>
              <a:t>technical</a:t>
            </a:r>
            <a:r>
              <a:rPr lang="pt-BR" sz="4000" dirty="0"/>
              <a:t> </a:t>
            </a:r>
            <a:r>
              <a:rPr lang="pt-BR" sz="4000" dirty="0" err="1"/>
              <a:t>report</a:t>
            </a:r>
            <a:r>
              <a:rPr lang="pt-BR" sz="4000" dirty="0"/>
              <a:t> R-100, 1961.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81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22864" y="5216510"/>
            <a:ext cx="9144000" cy="1641490"/>
          </a:xfrm>
        </p:spPr>
        <p:txBody>
          <a:bodyPr>
            <a:normAutofit/>
          </a:bodyPr>
          <a:lstStyle/>
          <a:p>
            <a:r>
              <a:rPr lang="pt-BR" dirty="0" smtClean="0"/>
              <a:t>OBRIGADO!</a:t>
            </a:r>
            <a:endParaRPr lang="pt-BR" dirty="0"/>
          </a:p>
        </p:txBody>
      </p:sp>
      <p:pic>
        <p:nvPicPr>
          <p:cNvPr id="2050" name="Picture 2" descr="http://www.viafanzine.jor.br/001imag/01_11/rene_nardi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6" y="3279880"/>
            <a:ext cx="4762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6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87794"/>
            <a:ext cx="8116614" cy="1006475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COEFICIENTE DE ARRASTO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sp>
        <p:nvSpPr>
          <p:cNvPr id="8" name="TextBox 7"/>
          <p:cNvSpPr txBox="1"/>
          <p:nvPr/>
        </p:nvSpPr>
        <p:spPr>
          <a:xfrm>
            <a:off x="838200" y="1294269"/>
            <a:ext cx="81166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 smtClean="0"/>
              <a:t>Adimensional</a:t>
            </a:r>
          </a:p>
          <a:p>
            <a:endParaRPr lang="pt-BR" sz="32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 smtClean="0"/>
              <a:t>Utilizado para quantificar o arrasto ou resistência de um objeto em um meio fluido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 smtClean="0"/>
              <a:t>Pode ser determinado experimentalmente através de testes em túneis de vento</a:t>
            </a:r>
          </a:p>
          <a:p>
            <a:endParaRPr lang="pt-BR" sz="3200" dirty="0"/>
          </a:p>
          <a:p>
            <a:endParaRPr lang="pt-BR" sz="32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8505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194"/>
            <a:ext cx="8116614" cy="1006475"/>
          </a:xfrm>
        </p:spPr>
        <p:txBody>
          <a:bodyPr>
            <a:normAutofit/>
          </a:bodyPr>
          <a:lstStyle/>
          <a:p>
            <a:r>
              <a:rPr lang="pt-BR" dirty="0" smtClean="0"/>
              <a:t>TÚNEL DE VENTO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pic>
        <p:nvPicPr>
          <p:cNvPr id="5" name="Wind Tunnel Testing for Space Launch Syst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270" y="1065669"/>
            <a:ext cx="8930496" cy="56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0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16614" cy="13255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COEFICIENTE DE ARRASTO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sp>
        <p:nvSpPr>
          <p:cNvPr id="8" name="TextBox 7"/>
          <p:cNvSpPr txBox="1"/>
          <p:nvPr/>
        </p:nvSpPr>
        <p:spPr>
          <a:xfrm>
            <a:off x="838200" y="2457450"/>
            <a:ext cx="8116614" cy="360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9020" y="1690688"/>
                <a:ext cx="8108994" cy="1157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𝐶𝑑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020" y="1690688"/>
                <a:ext cx="8108994" cy="1157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:\Users\Tobias\Documents\Engenharia Mecânica\Iniciação Científica\EVINCI 2015\Relatório Final\Forças de arrast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6" y="1690688"/>
            <a:ext cx="8801100" cy="4915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8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8116614" cy="1325563"/>
          </a:xfrm>
        </p:spPr>
        <p:txBody>
          <a:bodyPr/>
          <a:lstStyle/>
          <a:p>
            <a:r>
              <a:rPr lang="pt-BR" dirty="0" smtClean="0"/>
              <a:t>CD </a:t>
            </a:r>
            <a:r>
              <a:rPr lang="pt-BR" dirty="0" smtClean="0"/>
              <a:t>2.1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sp>
        <p:nvSpPr>
          <p:cNvPr id="8" name="TextBox 7"/>
          <p:cNvSpPr txBox="1"/>
          <p:nvPr/>
        </p:nvSpPr>
        <p:spPr>
          <a:xfrm>
            <a:off x="838200" y="2457450"/>
            <a:ext cx="8116614" cy="360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755037" y="1325563"/>
            <a:ext cx="828294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dirty="0" smtClean="0"/>
              <a:t>Linguagem </a:t>
            </a:r>
            <a:r>
              <a:rPr lang="pt-BR" sz="2800" dirty="0"/>
              <a:t>Fortran </a:t>
            </a:r>
            <a:r>
              <a:rPr lang="pt-BR" sz="2800" dirty="0" smtClean="0"/>
              <a:t>90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dirty="0" smtClean="0"/>
              <a:t> Calcula </a:t>
            </a:r>
            <a:r>
              <a:rPr lang="pt-BR" sz="2800" dirty="0"/>
              <a:t>o coeficiente de arrasto de </a:t>
            </a:r>
            <a:r>
              <a:rPr lang="pt-BR" sz="2800" dirty="0" err="1"/>
              <a:t>espaçomodelos</a:t>
            </a:r>
            <a:r>
              <a:rPr lang="pt-BR" sz="2800" dirty="0"/>
              <a:t> em escoamento </a:t>
            </a:r>
            <a:r>
              <a:rPr lang="pt-BR" sz="2800" b="1" dirty="0" smtClean="0"/>
              <a:t>subsônico/</a:t>
            </a:r>
            <a:r>
              <a:rPr lang="pt-BR" sz="2800" b="1" dirty="0" err="1" smtClean="0"/>
              <a:t>transônico</a:t>
            </a:r>
            <a:r>
              <a:rPr lang="pt-BR" sz="2800" b="1" dirty="0" smtClean="0"/>
              <a:t>/supersônico</a:t>
            </a:r>
            <a:endParaRPr lang="pt-BR" sz="2800" b="1" dirty="0" smtClean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dirty="0" smtClean="0"/>
              <a:t> </a:t>
            </a:r>
            <a:r>
              <a:rPr lang="pt-BR" sz="2800" dirty="0"/>
              <a:t>Os narizes podem apresentar formato cônico, ogiva, elíptico ou parabólico. </a:t>
            </a:r>
            <a:endParaRPr lang="pt-BR" sz="2800" dirty="0" smtClean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dirty="0" smtClean="0"/>
              <a:t>As </a:t>
            </a:r>
            <a:r>
              <a:rPr lang="pt-BR" sz="2800" dirty="0"/>
              <a:t>empenas </a:t>
            </a:r>
            <a:r>
              <a:rPr lang="pt-BR" sz="2800" dirty="0" smtClean="0"/>
              <a:t>são trapezoidais </a:t>
            </a:r>
            <a:r>
              <a:rPr lang="pt-BR" sz="2800" dirty="0"/>
              <a:t>e suas bordas podem ter um perfil arredondado ou quadrado. </a:t>
            </a:r>
            <a:endParaRPr lang="pt-BR" sz="2800" dirty="0" smtClean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dirty="0" smtClean="0"/>
              <a:t>O </a:t>
            </a:r>
            <a:r>
              <a:rPr lang="pt-BR" sz="2800" dirty="0"/>
              <a:t>efeito do tubo-guia </a:t>
            </a:r>
            <a:r>
              <a:rPr lang="pt-BR" sz="2800" dirty="0" smtClean="0"/>
              <a:t> e do escoamento de gases sobre </a:t>
            </a:r>
            <a:r>
              <a:rPr lang="pt-BR" sz="2800" dirty="0"/>
              <a:t>o arrasto </a:t>
            </a:r>
            <a:r>
              <a:rPr lang="pt-BR" sz="2800" dirty="0" smtClean="0"/>
              <a:t>podem </a:t>
            </a:r>
            <a:r>
              <a:rPr lang="pt-BR" sz="2800" dirty="0"/>
              <a:t>ser </a:t>
            </a:r>
            <a:r>
              <a:rPr lang="pt-BR" sz="2800" dirty="0" smtClean="0"/>
              <a:t>considerados. 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dirty="0" smtClean="0"/>
              <a:t>O </a:t>
            </a:r>
            <a:r>
              <a:rPr lang="pt-BR" sz="2800" dirty="0"/>
              <a:t>ângulo de ataque </a:t>
            </a:r>
            <a:r>
              <a:rPr lang="pt-BR" sz="2800" dirty="0" smtClean="0"/>
              <a:t>de 0°.</a:t>
            </a:r>
            <a:endParaRPr lang="pt-BR" sz="2800" dirty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611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r>
              <a:rPr lang="pt-BR" dirty="0" smtClean="0"/>
              <a:t>MODELO MATEMÁTICO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p:sp>
        <p:nvSpPr>
          <p:cNvPr id="8" name="TextBox 7"/>
          <p:cNvSpPr txBox="1"/>
          <p:nvPr/>
        </p:nvSpPr>
        <p:spPr>
          <a:xfrm>
            <a:off x="838200" y="2457450"/>
            <a:ext cx="8116614" cy="360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1595021"/>
            <a:ext cx="82829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200" i="1" dirty="0" smtClean="0"/>
              <a:t>Coeficiente de arrasto de atrito (</a:t>
            </a:r>
            <a:r>
              <a:rPr lang="pt-BR" sz="3200" i="1" dirty="0" err="1" smtClean="0"/>
              <a:t>Cd</a:t>
            </a:r>
            <a:r>
              <a:rPr lang="pt-BR" sz="3200" i="1" baseline="-25000" dirty="0" err="1" smtClean="0"/>
              <a:t>a</a:t>
            </a:r>
            <a:r>
              <a:rPr lang="pt-BR" sz="3200" i="1" dirty="0" smtClean="0"/>
              <a:t>) – </a:t>
            </a:r>
            <a:r>
              <a:rPr lang="pt-BR" sz="3200" i="1" dirty="0" err="1" smtClean="0"/>
              <a:t>Hoult</a:t>
            </a:r>
            <a:r>
              <a:rPr lang="pt-BR" sz="3200" i="1" dirty="0" smtClean="0"/>
              <a:t> (2013)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200" i="1" dirty="0" smtClean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200" i="1" dirty="0" smtClean="0"/>
              <a:t>Coeficiente de arrasto de base (</a:t>
            </a:r>
            <a:r>
              <a:rPr lang="pt-BR" sz="3200" i="1" dirty="0" err="1" smtClean="0"/>
              <a:t>Cd</a:t>
            </a:r>
            <a:r>
              <a:rPr lang="pt-BR" sz="3200" i="1" baseline="-25000" dirty="0" err="1" smtClean="0"/>
              <a:t>b</a:t>
            </a:r>
            <a:r>
              <a:rPr lang="pt-BR" sz="3200" i="1" dirty="0" smtClean="0"/>
              <a:t>), de pressão (</a:t>
            </a:r>
            <a:r>
              <a:rPr lang="pt-BR" sz="3200" i="1" dirty="0" err="1" smtClean="0"/>
              <a:t>Cd</a:t>
            </a:r>
            <a:r>
              <a:rPr lang="pt-BR" sz="3200" i="1" baseline="-25000" dirty="0" err="1" smtClean="0"/>
              <a:t>p</a:t>
            </a:r>
            <a:r>
              <a:rPr lang="pt-BR" sz="3200" i="1" dirty="0" smtClean="0"/>
              <a:t>) e parasita (</a:t>
            </a:r>
            <a:r>
              <a:rPr lang="pt-BR" sz="3200" i="1" dirty="0" err="1" smtClean="0"/>
              <a:t>Cd</a:t>
            </a:r>
            <a:r>
              <a:rPr lang="pt-BR" sz="3200" i="1" baseline="-25000" dirty="0" err="1" smtClean="0"/>
              <a:t>pa</a:t>
            </a:r>
            <a:r>
              <a:rPr lang="pt-BR" sz="3200" i="1" dirty="0" smtClean="0"/>
              <a:t>) – </a:t>
            </a:r>
            <a:r>
              <a:rPr lang="pt-BR" sz="3200" i="1" dirty="0" err="1" smtClean="0"/>
              <a:t>Niskanen</a:t>
            </a:r>
            <a:r>
              <a:rPr lang="pt-BR" sz="3200" i="1" dirty="0" smtClean="0"/>
              <a:t> (2013)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pt-BR" sz="3200" i="1" dirty="0" smtClean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200" i="1" dirty="0" smtClean="0"/>
              <a:t>Coeficiente de arrasto de interferência (</a:t>
            </a:r>
            <a:r>
              <a:rPr lang="pt-BR" sz="3200" i="1" dirty="0" err="1" smtClean="0"/>
              <a:t>Cd</a:t>
            </a:r>
            <a:r>
              <a:rPr lang="pt-BR" sz="3200" i="1" baseline="-25000" dirty="0" err="1" smtClean="0"/>
              <a:t>i</a:t>
            </a:r>
            <a:r>
              <a:rPr lang="pt-BR" sz="3200" i="1" dirty="0" smtClean="0"/>
              <a:t>) – Cannon (2004)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pt-BR" sz="3200" i="1" dirty="0"/>
          </a:p>
          <a:p>
            <a:pPr>
              <a:buClr>
                <a:schemeClr val="accent2">
                  <a:lumMod val="75000"/>
                </a:schemeClr>
              </a:buClr>
            </a:pPr>
            <a:endParaRPr lang="pt-BR" sz="2400" i="1" dirty="0" smtClean="0"/>
          </a:p>
          <a:p>
            <a:pPr>
              <a:buClr>
                <a:schemeClr val="accent2">
                  <a:lumMod val="75000"/>
                </a:schemeClr>
              </a:buClr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56064" y="1641764"/>
            <a:ext cx="6255327" cy="17872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CD DE ATRITO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86393" y="1733117"/>
                <a:ext cx="8282940" cy="5151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𝐶𝑑</m:t>
                          </m:r>
                        </m:e>
                        <m:sub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𝑐𝑜𝑚𝑝𝑜𝑛𝑒𝑛𝑡𝑒</m:t>
                          </m:r>
                        </m:sub>
                      </m:sSub>
                      <m:r>
                        <a:rPr lang="pt-BR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</m:sub>
                          </m:sSub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40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𝑅𝑒</m:t>
                                      </m:r>
                                    </m:e>
                                    <m:sub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pt-BR" sz="2200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𝑤𝑒𝑡𝑙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</m:sub>
                          </m:sSub>
                        </m:den>
                      </m:f>
                      <m:r>
                        <a:rPr lang="pt-BR" sz="2200" i="1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0.471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2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200" i="1">
                                                  <a:latin typeface="Cambria Math" panose="02040503050406030204" pitchFamily="18" charset="0"/>
                                                </a:rPr>
                                                <m:t>𝑅𝑒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−0.407)</m:t>
                                  </m:r>
                                </m:e>
                                <m:sup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2.64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BR" sz="2200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𝑤𝑒𝑡𝑙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sz="2200" i="1" dirty="0" smtClean="0"/>
              </a:p>
              <a:p>
                <a:pPr>
                  <a:buClr>
                    <a:schemeClr val="accent2">
                      <a:lumMod val="75000"/>
                    </a:schemeClr>
                  </a:buClr>
                </a:pPr>
                <a:endParaRPr lang="pt-BR" sz="2200" i="1" dirty="0"/>
              </a:p>
              <a:p>
                <a:pPr>
                  <a:buClr>
                    <a:schemeClr val="accent2">
                      <a:lumMod val="75000"/>
                    </a:schemeClr>
                  </a:buClr>
                </a:pP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=1−0.09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400" i="1" dirty="0" smtClean="0"/>
                  <a:t> /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1−0.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15</m:t>
                        </m:r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BR" sz="2400" i="1" dirty="0"/>
                          <m:t>) 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−0.58</m:t>
                        </m:r>
                      </m:sup>
                    </m:sSup>
                  </m:oMath>
                </a14:m>
                <a:endParaRPr lang="pt-BR" sz="2400" b="0" i="1" dirty="0" smtClean="0"/>
              </a:p>
              <a:p>
                <a:pPr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>
                  <a:buClr>
                    <a:schemeClr val="accent2">
                      <a:lumMod val="75000"/>
                    </a:schemeClr>
                  </a:buClr>
                </a:pP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pt-BR" sz="2200" i="1" dirty="0" smtClean="0"/>
                  <a:t>;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340</m:t>
                        </m:r>
                      </m:den>
                    </m:f>
                  </m:oMath>
                </a14:m>
                <a:endParaRPr lang="pt-BR" sz="22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93" y="1733117"/>
                <a:ext cx="8282940" cy="51510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8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4649929"/>
            <a:ext cx="8199777" cy="997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/>
          <p:cNvSpPr/>
          <p:nvPr/>
        </p:nvSpPr>
        <p:spPr>
          <a:xfrm>
            <a:off x="838200" y="1766455"/>
            <a:ext cx="8199777" cy="25137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3675"/>
            <a:ext cx="8116614" cy="1325563"/>
          </a:xfrm>
        </p:spPr>
        <p:txBody>
          <a:bodyPr/>
          <a:lstStyle/>
          <a:p>
            <a:pPr algn="ctr"/>
            <a:r>
              <a:rPr lang="pt-BR" dirty="0" smtClean="0"/>
              <a:t>CD DE BASE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17" y="0"/>
            <a:ext cx="2827283" cy="6858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55037" y="1888941"/>
                <a:ext cx="8282940" cy="3613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𝐶𝑑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𝑏𝑡𝑢𝑏𝑜</m:t>
                        </m:r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𝑓𝑜𝑔𝑢𝑒𝑡𝑒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0.12−0.13</m:t>
                        </m:r>
                        <m:sSup>
                          <m:sSup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pt-BR" sz="3600" i="1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3600" dirty="0"/>
                  <a:t> </a:t>
                </a:r>
                <a:endParaRPr lang="pt-BR" sz="36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>
                  <a:buClr>
                    <a:schemeClr val="accent2">
                      <a:lumMod val="75000"/>
                    </a:schemeClr>
                  </a:buClr>
                </a:pPr>
                <a:r>
                  <a:rPr lang="pt-BR" sz="36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𝐶𝑑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𝑏𝑡𝑢𝑏𝑜</m:t>
                        </m:r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𝑓𝑜𝑔𝑢𝑒𝑡𝑒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0.25</m:t>
                            </m:r>
                          </m:num>
                          <m:den>
                            <m:r>
                              <a:rPr lang="pt-BR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  <m:r>
                      <a:rPr lang="pt-BR" sz="3600" i="1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400" dirty="0"/>
                  <a:t> </a:t>
                </a:r>
                <a:endParaRPr lang="pt-BR" sz="2400" i="1" dirty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:endParaRPr lang="pt-BR" sz="2400" i="1" dirty="0" smtClean="0"/>
              </a:p>
              <a:p>
                <a:pPr algn="ctr">
                  <a:buClr>
                    <a:schemeClr val="accent2">
                      <a:lumMod val="7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𝐶𝑑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𝑏𝑒𝑚𝑝𝑒𝑛𝑎𝑠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(0.5 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𝑜𝑢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 1.0).</m:t>
                    </m:r>
                  </m:oMath>
                </a14:m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𝐶𝑑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𝑏𝑡𝑢𝑏𝑜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𝑓𝑜𝑔𝑢𝑒𝑡𝑒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7" y="1888941"/>
                <a:ext cx="8282940" cy="36131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1572</TotalTime>
  <Words>304</Words>
  <Application>Microsoft Office PowerPoint</Application>
  <PresentationFormat>Widescreen</PresentationFormat>
  <Paragraphs>125</Paragraphs>
  <Slides>21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SimSun</vt:lpstr>
      <vt:lpstr>Arial</vt:lpstr>
      <vt:lpstr>Calibri</vt:lpstr>
      <vt:lpstr>Cambria Math</vt:lpstr>
      <vt:lpstr>Corbel</vt:lpstr>
      <vt:lpstr>Mangal</vt:lpstr>
      <vt:lpstr>Times New Roman</vt:lpstr>
      <vt:lpstr>Wingdings</vt:lpstr>
      <vt:lpstr>Depth</vt:lpstr>
      <vt:lpstr>  APLICATIVO COMPUTACIONAL PARA CÁLCULO DO COEFICIENTE DE ARRASTO DE MINIFOGUETES   CD 2.1</vt:lpstr>
      <vt:lpstr>INTRODUÇÃO</vt:lpstr>
      <vt:lpstr>COEFICIENTE DE ARRASTO</vt:lpstr>
      <vt:lpstr>TÚNEL DE VENTO</vt:lpstr>
      <vt:lpstr>COEFICIENTE DE ARRASTO</vt:lpstr>
      <vt:lpstr>CD 2.1</vt:lpstr>
      <vt:lpstr>MODELO MATEMÁTICO</vt:lpstr>
      <vt:lpstr>CD DE ATRITO</vt:lpstr>
      <vt:lpstr>CD DE BASE</vt:lpstr>
      <vt:lpstr>CD DE PRESSÃO</vt:lpstr>
      <vt:lpstr>CD DE PRESSÃO</vt:lpstr>
      <vt:lpstr>CD DEVIDO À VARIAÇÃO DE SEÇÃO</vt:lpstr>
      <vt:lpstr>CD DE INTERFERÊNCIA</vt:lpstr>
      <vt:lpstr>CD PARASITA</vt:lpstr>
      <vt:lpstr>CD TOTAL</vt:lpstr>
      <vt:lpstr>RESULTADOS</vt:lpstr>
      <vt:lpstr>RESULTADOS</vt:lpstr>
      <vt:lpstr>EXEMPLOS</vt:lpstr>
      <vt:lpstr>EXEMPLOS</vt:lpstr>
      <vt:lpstr>REFERÊNCIAS</vt:lpstr>
      <vt:lpstr>OBRIGADO!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23º Evento de Iniciação Científica - EVINCI</dc:title>
  <dc:creator>Tobias</dc:creator>
  <cp:lastModifiedBy>Gilson Queluz</cp:lastModifiedBy>
  <cp:revision>55</cp:revision>
  <dcterms:created xsi:type="dcterms:W3CDTF">2015-08-28T04:14:39Z</dcterms:created>
  <dcterms:modified xsi:type="dcterms:W3CDTF">2017-04-25T04:06:00Z</dcterms:modified>
</cp:coreProperties>
</file>